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pPr algn="ctr"/>
            <a:r>
              <a:rPr b="0" lang="en-SG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SG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C4852E1-8C05-4CF1-B072-B4D6820F903B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SG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SG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SG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SG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SG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SG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SG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SG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rmAutofit fontScale="97000"/>
          </a:bodyPr>
          <a:p>
            <a:pPr algn="ctr"/>
            <a:r>
              <a:rPr b="0" lang="en-SG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C4F6BEB-76A0-4A6C-A473-AC28D6BEB7D2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SG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200" spc="-1" strike="noStrike">
                <a:solidFill>
                  <a:srgbClr val="000000"/>
                </a:solidFill>
                <a:latin typeface="Arial"/>
                <a:ea typeface="Arial"/>
              </a:rPr>
              <a:t>CS5131 Project Presentation</a:t>
            </a:r>
            <a:endParaRPr b="0" lang="en-SG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66000"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595959"/>
                </a:solidFill>
                <a:latin typeface="Arial"/>
                <a:ea typeface="Arial"/>
              </a:rPr>
              <a:t>Ashley Khoo and Daniel Toh</a:t>
            </a:r>
            <a:endParaRPr b="0" lang="en-SG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595959"/>
                </a:solidFill>
                <a:latin typeface="Arial"/>
                <a:ea typeface="Arial"/>
              </a:rPr>
              <a:t>M21503</a:t>
            </a:r>
            <a:endParaRPr b="0" lang="en-SG" sz="28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388080" y="4483440"/>
            <a:ext cx="403344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Note: this was done before we finalized stuff, so some results might be outdated.</a:t>
            </a:r>
            <a:endParaRPr b="0" lang="en-SG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15;p22" descr=""/>
          <p:cNvPicPr/>
          <p:nvPr/>
        </p:nvPicPr>
        <p:blipFill>
          <a:blip r:embed="rId1"/>
          <a:stretch/>
        </p:blipFill>
        <p:spPr>
          <a:xfrm>
            <a:off x="1069920" y="152280"/>
            <a:ext cx="2197080" cy="483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20;p23" descr=""/>
          <p:cNvPicPr/>
          <p:nvPr/>
        </p:nvPicPr>
        <p:blipFill>
          <a:blip r:embed="rId1"/>
          <a:stretch/>
        </p:blipFill>
        <p:spPr>
          <a:xfrm>
            <a:off x="0" y="1072800"/>
            <a:ext cx="4382280" cy="4070160"/>
          </a:xfrm>
          <a:prstGeom prst="rect">
            <a:avLst/>
          </a:prstGeom>
          <a:ln>
            <a:noFill/>
          </a:ln>
        </p:spPr>
      </p:pic>
      <p:pic>
        <p:nvPicPr>
          <p:cNvPr id="105" name="Google Shape;121;p23" descr=""/>
          <p:cNvPicPr/>
          <p:nvPr/>
        </p:nvPicPr>
        <p:blipFill>
          <a:blip r:embed="rId2"/>
          <a:stretch/>
        </p:blipFill>
        <p:spPr>
          <a:xfrm>
            <a:off x="4696920" y="1017720"/>
            <a:ext cx="4446720" cy="412272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1027080" y="672480"/>
            <a:ext cx="20818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Clickbait (score &gt; 0.9)</a:t>
            </a:r>
            <a:endParaRPr b="0" lang="en-SG" sz="14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754600" y="672480"/>
            <a:ext cx="23313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Not clickbait (score &lt; 0.1)</a:t>
            </a:r>
            <a:endParaRPr b="0" lang="en-SG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Title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Preprocessing (mostly using nltk):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AutoNum type="alphaLcPeriod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Removal of non-printable characters</a:t>
            </a:r>
            <a:endParaRPr b="0" lang="en-SG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AutoNum type="alphaLcPeriod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TweetTokenizer</a:t>
            </a:r>
            <a:endParaRPr b="0" lang="en-SG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AutoNum type="alphaLcPeriod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Marking of capitalized words and converting to lowercase</a:t>
            </a:r>
            <a:endParaRPr b="0" lang="en-SG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AutoNum type="alphaLcPeriod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Removal of stop words</a:t>
            </a:r>
            <a:endParaRPr b="0" lang="en-SG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AutoNum type="alphaLcPeriod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Lemmatization</a:t>
            </a:r>
            <a:endParaRPr b="0" lang="en-SG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TextVectorizer in keras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Embedding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Convolutional Neural Network 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AutoNum type="alphaLcPeriod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2x 1D convolution layers with dropout</a:t>
            </a:r>
            <a:endParaRPr b="0" lang="en-SG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AutoNum type="alphaLcPeriod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Dense layer</a:t>
            </a:r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2475720" y="540000"/>
            <a:ext cx="6801120" cy="62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5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Original title:      Hunting The SECRET MEGALODON BOSS In Minecraft!</a:t>
            </a:r>
            <a:endParaRPr b="0" lang="en-SG" sz="135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35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Processed title: hunt secret [&amp;CAP]  megalodon [&amp;CAP]  boss [&amp;CAP]  minecraft !</a:t>
            </a:r>
            <a:endParaRPr b="0" lang="en-SG" sz="1350" spc="-1" strike="noStrike">
              <a:latin typeface="Arial"/>
            </a:endParaRPr>
          </a:p>
        </p:txBody>
      </p:sp>
      <p:pic>
        <p:nvPicPr>
          <p:cNvPr id="111" name="Google Shape;131;p24" descr=""/>
          <p:cNvPicPr/>
          <p:nvPr/>
        </p:nvPicPr>
        <p:blipFill>
          <a:blip r:embed="rId1"/>
          <a:stretch/>
        </p:blipFill>
        <p:spPr>
          <a:xfrm>
            <a:off x="5996880" y="1533960"/>
            <a:ext cx="2835000" cy="354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Model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311760" y="1152360"/>
            <a:ext cx="44510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We combine the two models to obtain our model for training.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Google Shape;138;p25" descr=""/>
          <p:cNvPicPr/>
          <p:nvPr/>
        </p:nvPicPr>
        <p:blipFill>
          <a:blip r:embed="rId1"/>
          <a:stretch/>
        </p:blipFill>
        <p:spPr>
          <a:xfrm>
            <a:off x="5947200" y="54720"/>
            <a:ext cx="2445480" cy="5033880"/>
          </a:xfrm>
          <a:prstGeom prst="rect">
            <a:avLst/>
          </a:prstGeom>
          <a:ln>
            <a:noFill/>
          </a:ln>
        </p:spPr>
      </p:pic>
      <p:graphicFrame>
        <p:nvGraphicFramePr>
          <p:cNvPr id="115" name="Table 3"/>
          <p:cNvGraphicFramePr/>
          <p:nvPr/>
        </p:nvGraphicFramePr>
        <p:xfrm>
          <a:off x="444960" y="2095200"/>
          <a:ext cx="3863520" cy="2741760"/>
        </p:xfrm>
        <a:graphic>
          <a:graphicData uri="http://schemas.openxmlformats.org/drawingml/2006/table">
            <a:tbl>
              <a:tblPr/>
              <a:tblGrid>
                <a:gridCol w="1931760"/>
                <a:gridCol w="1931760"/>
              </a:tblGrid>
              <a:tr h="66744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1199"/>
                        </a:spcAft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Accuracy</a:t>
                      </a:r>
                      <a:endParaRPr b="0" lang="en-SG" sz="2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0.9338</a:t>
                      </a:r>
                      <a:endParaRPr b="0" lang="en-SG" sz="2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86220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Precision</a:t>
                      </a:r>
                      <a:endParaRPr b="0" lang="en-SG" sz="2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SG" sz="2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0.9597</a:t>
                      </a:r>
                      <a:endParaRPr b="0" lang="en-SG" sz="2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0624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Recall</a:t>
                      </a:r>
                      <a:endParaRPr b="0" lang="en-SG" sz="2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0.8905</a:t>
                      </a:r>
                      <a:endParaRPr b="0" lang="en-SG" sz="2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0588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F1</a:t>
                      </a:r>
                      <a:endParaRPr b="0" lang="en-SG" sz="2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2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0.9210</a:t>
                      </a:r>
                      <a:endParaRPr b="0" lang="en-SG" sz="2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Extension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311760" y="1152360"/>
            <a:ext cx="5838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We ran our program on 170 hand labelled videos.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We also asked human volunteers to </a:t>
            </a:r>
            <a:br/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label the videos using a javafx</a:t>
            </a:r>
            <a:br/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application and we compared </a:t>
            </a:r>
            <a:br/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their f1 scores to that of our model.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Google Shape;146;p26" descr=""/>
          <p:cNvPicPr/>
          <p:nvPr/>
        </p:nvPicPr>
        <p:blipFill>
          <a:blip r:embed="rId1"/>
          <a:stretch/>
        </p:blipFill>
        <p:spPr>
          <a:xfrm>
            <a:off x="4244040" y="1707120"/>
            <a:ext cx="4806000" cy="332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Extension Results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0" name="Table 2"/>
          <p:cNvGraphicFramePr/>
          <p:nvPr/>
        </p:nvGraphicFramePr>
        <p:xfrm>
          <a:off x="2158920" y="1096560"/>
          <a:ext cx="4825800" cy="3428640"/>
        </p:xfrm>
        <a:graphic>
          <a:graphicData uri="http://schemas.openxmlformats.org/drawingml/2006/table">
            <a:tbl>
              <a:tblPr/>
              <a:tblGrid>
                <a:gridCol w="2412720"/>
                <a:gridCol w="2413080"/>
              </a:tblGrid>
              <a:tr h="3823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Evaluator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F1 Score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Human 1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0.779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Human 2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0.767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Human 3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0.716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Human 4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0.689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Human 5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0.672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Our model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0.641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Human 6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0.638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Human 7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0.557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GUI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Time constraints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Tkinter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Very basic input and output program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Displays verdict (clickbait / not clickbait) and the score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GUI Demo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SG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311760" y="727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Limitations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255240" y="712800"/>
            <a:ext cx="8520120" cy="3990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3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Insufficient data</a:t>
            </a:r>
            <a:endParaRPr b="0" lang="en-SG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Videos based on channels not very accurate, different from hand-labelled</a:t>
            </a:r>
            <a:endParaRPr b="0" lang="en-SG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Validation vs test set for accuracy and f1 score difference</a:t>
            </a:r>
            <a:endParaRPr b="0" lang="en-SG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SG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Clickbait video may not have both clickbait title and clickbait thumbnail.</a:t>
            </a:r>
            <a:endParaRPr b="0" lang="en-SG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SG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Despite the objective description, being “clickbait” is still open to interpretation</a:t>
            </a:r>
            <a:endParaRPr b="0" lang="en-SG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Low accuracy across human volunteers</a:t>
            </a:r>
            <a:endParaRPr b="0" lang="en-SG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SG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Arial"/>
                <a:ea typeface="Arial"/>
              </a:rPr>
              <a:t>CNN takes very long to train</a:t>
            </a:r>
            <a:endParaRPr b="0" lang="en-SG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Google Shape;171;p30" descr=""/>
          <p:cNvPicPr/>
          <p:nvPr/>
        </p:nvPicPr>
        <p:blipFill>
          <a:blip r:embed="rId1"/>
          <a:srcRect l="31860" t="0" r="13308" b="0"/>
          <a:stretch/>
        </p:blipFill>
        <p:spPr>
          <a:xfrm rot="5400000">
            <a:off x="5639400" y="3177000"/>
            <a:ext cx="1574640" cy="215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Introduction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Google Shape;62;p14" descr=""/>
          <p:cNvPicPr/>
          <p:nvPr/>
        </p:nvPicPr>
        <p:blipFill>
          <a:blip r:embed="rId1"/>
          <a:stretch/>
        </p:blipFill>
        <p:spPr>
          <a:xfrm>
            <a:off x="0" y="1017720"/>
            <a:ext cx="9143640" cy="1812240"/>
          </a:xfrm>
          <a:prstGeom prst="rect">
            <a:avLst/>
          </a:prstGeom>
          <a:ln>
            <a:noFill/>
          </a:ln>
        </p:spPr>
      </p:pic>
      <p:pic>
        <p:nvPicPr>
          <p:cNvPr id="83" name="Google Shape;63;p14" descr=""/>
          <p:cNvPicPr/>
          <p:nvPr/>
        </p:nvPicPr>
        <p:blipFill>
          <a:blip r:embed="rId2"/>
          <a:stretch/>
        </p:blipFill>
        <p:spPr>
          <a:xfrm>
            <a:off x="0" y="2830320"/>
            <a:ext cx="9143640" cy="178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Objective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To create a model that can accurately classify a youtube video as clickbait or not based only on its metadata (title, thumbnail, description, likes/dislikes/views)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Dataset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The dataset was obtained by scraping youtube videos based on their id.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We prepared two datasets: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Alpha dataset: labelled based on channel (9000+ videos)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Beta dataset: hand-labelled data (340 videos)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Further split into Beta0 (170 videos) and Beta1 (170 videos)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8" name="Table 3"/>
          <p:cNvGraphicFramePr/>
          <p:nvPr/>
        </p:nvGraphicFramePr>
        <p:xfrm>
          <a:off x="952560" y="3620160"/>
          <a:ext cx="7238520" cy="1142640"/>
        </p:xfrm>
        <a:graphic>
          <a:graphicData uri="http://schemas.openxmlformats.org/drawingml/2006/table">
            <a:tbl>
              <a:tblPr/>
              <a:tblGrid>
                <a:gridCol w="1809720"/>
                <a:gridCol w="1809720"/>
                <a:gridCol w="1809720"/>
                <a:gridCol w="1809720"/>
              </a:tblGrid>
              <a:tr h="382320"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Alpha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Beta0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Beta1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Non-clickbait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5477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128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124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Clickbait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4264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42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46</a:t>
                      </a:r>
                      <a:endParaRPr b="0" lang="en-SG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Model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For our model to work, we must consider what makes a video clickbait?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Thumbnail 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Title</a:t>
            </a:r>
            <a:endParaRPr b="0" lang="en-SG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11760" y="3024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Thumbnail</a:t>
            </a:r>
            <a:br/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Google Shape;88;p18" descr=""/>
          <p:cNvPicPr/>
          <p:nvPr/>
        </p:nvPicPr>
        <p:blipFill>
          <a:blip r:embed="rId1"/>
          <a:stretch/>
        </p:blipFill>
        <p:spPr>
          <a:xfrm>
            <a:off x="358560" y="875160"/>
            <a:ext cx="5747040" cy="4109040"/>
          </a:xfrm>
          <a:prstGeom prst="rect">
            <a:avLst/>
          </a:prstGeom>
          <a:ln>
            <a:noFill/>
          </a:ln>
        </p:spPr>
      </p:pic>
      <p:pic>
        <p:nvPicPr>
          <p:cNvPr id="93" name="Google Shape;89;p18" descr=""/>
          <p:cNvPicPr/>
          <p:nvPr/>
        </p:nvPicPr>
        <p:blipFill>
          <a:blip r:embed="rId2"/>
          <a:stretch/>
        </p:blipFill>
        <p:spPr>
          <a:xfrm>
            <a:off x="6916320" y="152280"/>
            <a:ext cx="1499760" cy="483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 descr=""/>
          <p:cNvPicPr/>
          <p:nvPr/>
        </p:nvPicPr>
        <p:blipFill>
          <a:blip r:embed="rId1"/>
          <a:stretch/>
        </p:blipFill>
        <p:spPr>
          <a:xfrm>
            <a:off x="4939920" y="65880"/>
            <a:ext cx="4203720" cy="3128400"/>
          </a:xfrm>
          <a:prstGeom prst="rect">
            <a:avLst/>
          </a:prstGeom>
          <a:ln>
            <a:noFill/>
          </a:ln>
        </p:spPr>
      </p:pic>
      <p:pic>
        <p:nvPicPr>
          <p:cNvPr id="95" name="Google Shape;95;p19" descr=""/>
          <p:cNvPicPr/>
          <p:nvPr/>
        </p:nvPicPr>
        <p:blipFill>
          <a:blip r:embed="rId2"/>
          <a:stretch/>
        </p:blipFill>
        <p:spPr>
          <a:xfrm>
            <a:off x="6032160" y="3438360"/>
            <a:ext cx="1485720" cy="828360"/>
          </a:xfrm>
          <a:prstGeom prst="rect">
            <a:avLst/>
          </a:prstGeom>
          <a:ln>
            <a:noFill/>
          </a:ln>
        </p:spPr>
      </p:pic>
      <p:pic>
        <p:nvPicPr>
          <p:cNvPr id="96" name="Google Shape;96;p19" descr=""/>
          <p:cNvPicPr/>
          <p:nvPr/>
        </p:nvPicPr>
        <p:blipFill>
          <a:blip r:embed="rId3"/>
          <a:stretch/>
        </p:blipFill>
        <p:spPr>
          <a:xfrm>
            <a:off x="7461720" y="4160160"/>
            <a:ext cx="1495080" cy="828360"/>
          </a:xfrm>
          <a:prstGeom prst="rect">
            <a:avLst/>
          </a:prstGeom>
          <a:ln>
            <a:noFill/>
          </a:ln>
        </p:spPr>
      </p:pic>
      <p:pic>
        <p:nvPicPr>
          <p:cNvPr id="97" name="Google Shape;97;p19" descr=""/>
          <p:cNvPicPr/>
          <p:nvPr/>
        </p:nvPicPr>
        <p:blipFill>
          <a:blip r:embed="rId4"/>
          <a:stretch/>
        </p:blipFill>
        <p:spPr>
          <a:xfrm>
            <a:off x="4743360" y="4103640"/>
            <a:ext cx="1485720" cy="828360"/>
          </a:xfrm>
          <a:prstGeom prst="rect">
            <a:avLst/>
          </a:prstGeom>
          <a:ln>
            <a:noFill/>
          </a:ln>
        </p:spPr>
      </p:pic>
      <p:pic>
        <p:nvPicPr>
          <p:cNvPr id="98" name="Google Shape;98;p19" descr=""/>
          <p:cNvPicPr/>
          <p:nvPr/>
        </p:nvPicPr>
        <p:blipFill>
          <a:blip r:embed="rId5"/>
          <a:stretch/>
        </p:blipFill>
        <p:spPr>
          <a:xfrm>
            <a:off x="216360" y="726120"/>
            <a:ext cx="4723200" cy="337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103;p20" descr=""/>
          <p:cNvPicPr/>
          <p:nvPr/>
        </p:nvPicPr>
        <p:blipFill>
          <a:blip r:embed="rId1"/>
          <a:stretch/>
        </p:blipFill>
        <p:spPr>
          <a:xfrm>
            <a:off x="1738440" y="796320"/>
            <a:ext cx="5666760" cy="2000520"/>
          </a:xfrm>
          <a:prstGeom prst="rect">
            <a:avLst/>
          </a:prstGeom>
          <a:ln>
            <a:noFill/>
          </a:ln>
        </p:spPr>
      </p:pic>
      <p:pic>
        <p:nvPicPr>
          <p:cNvPr id="100" name="Google Shape;104;p20" descr=""/>
          <p:cNvPicPr/>
          <p:nvPr/>
        </p:nvPicPr>
        <p:blipFill>
          <a:blip r:embed="rId2"/>
          <a:stretch/>
        </p:blipFill>
        <p:spPr>
          <a:xfrm>
            <a:off x="1643760" y="2989800"/>
            <a:ext cx="5856480" cy="2000520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311760" y="3024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Autoencoder</a:t>
            </a:r>
            <a:endParaRPr b="0" lang="en-SG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10;p21" descr=""/>
          <p:cNvPicPr/>
          <p:nvPr/>
        </p:nvPicPr>
        <p:blipFill>
          <a:blip r:embed="rId1"/>
          <a:stretch/>
        </p:blipFill>
        <p:spPr>
          <a:xfrm>
            <a:off x="526320" y="1020960"/>
            <a:ext cx="8091360" cy="275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en-SG</dc:language>
  <cp:lastModifiedBy/>
  <dcterms:modified xsi:type="dcterms:W3CDTF">2021-04-14T03:51:13Z</dcterms:modified>
  <cp:revision>1</cp:revision>
  <dc:subject/>
  <dc:title/>
</cp:coreProperties>
</file>